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07" r:id="rId2"/>
    <p:sldId id="305" r:id="rId3"/>
    <p:sldId id="310" r:id="rId4"/>
    <p:sldId id="306" r:id="rId5"/>
    <p:sldId id="308" r:id="rId6"/>
    <p:sldId id="30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5728"/>
  </p:normalViewPr>
  <p:slideViewPr>
    <p:cSldViewPr snapToGrid="0" snapToObjects="1">
      <p:cViewPr varScale="1">
        <p:scale>
          <a:sx n="115" d="100"/>
          <a:sy n="115" d="100"/>
        </p:scale>
        <p:origin x="23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33DD2-FBE8-9C45-9220-394599CF7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53C632-A86C-0241-BBCE-8CAFFDE8B5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A37D2-417C-824A-8FED-DBAFEA8E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83C03-879A-1E49-907E-37CDBEC0A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2095C-8A83-2E45-AC6D-2F2A48EB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84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FAA8F-5259-A94A-9EA6-6B0DAD809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1DB9CD-F81A-7343-97BB-3C386E5A65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B79C6A-A1A4-394E-937F-92D9A4846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C30DD-3783-7B4E-B84F-43835172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E7D8A-6EE2-5847-9276-4B67C664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233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BEE19F-E175-614C-9E46-8FCC6E7131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1DD5D-45A1-AF4E-B5D9-6A4C7301B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F1A45-00DA-3A47-A01F-8B5785C1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31FDE9-1C7C-3844-8DB5-4E83F854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45C9A-CC39-AF49-AEA3-50343D3CF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147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E82BE-8412-5C41-80B5-0B85A975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46A68-3ABB-264D-891E-6ABAC1A48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A2786-DF47-AE46-B70E-52D449476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7C45C-36FE-FF44-8FBF-26FF9935D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D81F82-EF04-8E45-A351-4715E539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1743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88C33-68A7-9A41-9F68-46C81D0F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9D1E4-90C8-4B46-9912-10164DF1E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988C1-D282-954C-B64E-A076D957D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C5002-7553-A843-8229-A1FA8A96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C088C-603D-B647-B068-C7231DDD3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42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4E34E-B252-494B-B497-A3BE79389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2D374-EB12-584E-99DA-F3C539CF83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22EB16-D9CC-A244-BEB0-0EEBC3F720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6F46A-0C6A-574E-9C56-5E5B0D6C1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A7D811-C6D8-2142-A19F-FBECF1AF0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946EB-ED1E-444A-A150-A04271DB3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30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E50E-3C38-224C-A063-2C61B0C2B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54BC6-3FD0-2647-BCAB-24FEAF702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ED90C-6B2B-5D40-8D07-79AB860D0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CFEEBA-F106-5F4A-80C8-B091D6273F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8AE768-D22E-954D-BAB8-0D4402AD1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C4FE2-871D-AD41-BACD-F091168D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F9325-EFD0-0A46-9FE8-A4FDB1243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A7E0E-B96D-E24D-804F-4F30CAD28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896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81F5B-EC14-DF4A-A2DC-87E40070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3EF77E-212D-5D41-A6AB-8CA701926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B12F5-AC13-E343-B0F9-6C7BFB4E5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989C45-3A30-464E-B90C-6101CDEFE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369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3AF1D3-1798-2B49-AC14-838EC9531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A51AAB-50FF-484C-8D99-49C780935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D90A6-41E3-A548-BFCF-D66EF5E1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444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E73A0-9A69-2B48-A4B2-EC1A1C012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9D01B-4579-0A49-84B0-1218CD3EF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8D1AE-C959-A143-94B5-F241A4635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409240-E1C2-0448-B297-8D951722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D358C-E4D2-394C-B004-9787AB8E8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0D294-59AD-DC46-8F65-34FB87114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21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8F9B2-B79D-FE4A-A390-C09E64132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FC980E-0C3C-674D-B84A-E420935A78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55D9C3-DD44-C249-A689-708E7C39C8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B49B6-26EC-0E43-8706-25A34B5D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14D03D-0BC5-1141-9F01-1347D93E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F14075-2915-AA4C-A96E-A21CFBBDF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74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0431CE-3E53-774C-AE95-BCB56311A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3AAF1-CCF1-5048-B4AE-34061EE29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D5D33A-DB6F-D04E-A8C8-2539D64D2E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2D5086-97A2-EA40-B000-CB136494A9D7}" type="datetimeFigureOut">
              <a:rPr lang="en-US" smtClean="0"/>
              <a:t>3/23/21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B95D7B-96E2-BB47-9642-EE324B0578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1EDBE1-B668-F647-BC2D-4D77ED348A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66EE2-21D3-8945-8B22-8DD38B9ED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55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loud.google.com/firestore/docs/apis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B0B8-4F8E-B743-BA5E-CB29061B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8905"/>
            <a:ext cx="10515600" cy="1511784"/>
          </a:xfrm>
        </p:spPr>
        <p:txBody>
          <a:bodyPr/>
          <a:lstStyle/>
          <a:p>
            <a:r>
              <a:rPr lang="en-US" dirty="0"/>
              <a:t>           Is this still the plan? What is next? </a:t>
            </a:r>
          </a:p>
        </p:txBody>
      </p:sp>
      <p:pic>
        <p:nvPicPr>
          <p:cNvPr id="10" name="Picture 9" descr="Map&#10;&#10;Description automatically generated with low confidence">
            <a:extLst>
              <a:ext uri="{FF2B5EF4-FFF2-40B4-BE49-F238E27FC236}">
                <a16:creationId xmlns:a16="http://schemas.microsoft.com/office/drawing/2014/main" id="{39FF0B23-4129-1E45-A907-7A0F1C5F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761" y="1468730"/>
            <a:ext cx="8194813" cy="502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50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1605B-B7E1-4A4E-9A47-FFA64E8B5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45612"/>
          </a:xfrm>
        </p:spPr>
        <p:txBody>
          <a:bodyPr>
            <a:normAutofit/>
          </a:bodyPr>
          <a:lstStyle/>
          <a:p>
            <a:pPr algn="ctr"/>
            <a:r>
              <a:rPr lang="en-US" sz="2400" b="1" dirty="0"/>
              <a:t> </a:t>
            </a:r>
            <a:r>
              <a:rPr lang="en-US" sz="2400" b="1" dirty="0" err="1"/>
              <a:t>Greenbytes</a:t>
            </a:r>
            <a:r>
              <a:rPr lang="en-US" sz="2400" b="1" dirty="0"/>
              <a:t> App : Firebase and Cloud Functions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1A50EB4-4FB7-D945-A606-BE7D82647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17132" y="934278"/>
            <a:ext cx="7900974" cy="33714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A2F7ED-2DDB-9043-81B2-01F7BE410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635" y="1047936"/>
            <a:ext cx="3208320" cy="2348207"/>
          </a:xfrm>
          <a:prstGeom prst="rect">
            <a:avLst/>
          </a:prstGeom>
        </p:spPr>
      </p:pic>
      <p:pic>
        <p:nvPicPr>
          <p:cNvPr id="1028" name="Picture 4" descr="Adding authentication to your React Flux app">
            <a:extLst>
              <a:ext uri="{FF2B5EF4-FFF2-40B4-BE49-F238E27FC236}">
                <a16:creationId xmlns:a16="http://schemas.microsoft.com/office/drawing/2014/main" id="{950F4612-FA4F-AF40-8691-3DFB74829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132" y="3323269"/>
            <a:ext cx="1072078" cy="107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2104B6-1682-374D-942E-0495438A6D02}"/>
              </a:ext>
            </a:extLst>
          </p:cNvPr>
          <p:cNvSpPr txBox="1"/>
          <p:nvPr/>
        </p:nvSpPr>
        <p:spPr>
          <a:xfrm>
            <a:off x="377687" y="4484934"/>
            <a:ext cx="118143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Cloud Functions can handle events in Cloud </a:t>
            </a:r>
            <a:r>
              <a:rPr lang="en-GB" dirty="0" err="1"/>
              <a:t>Firestore</a:t>
            </a:r>
            <a:r>
              <a:rPr lang="en-GB" dirty="0"/>
              <a:t> in the same Cloud project as the function. You can read and/or update Cloud </a:t>
            </a:r>
            <a:r>
              <a:rPr lang="en-GB" dirty="0" err="1"/>
              <a:t>Firestore</a:t>
            </a:r>
            <a:r>
              <a:rPr lang="en-GB" dirty="0"/>
              <a:t> in response to these events using the </a:t>
            </a:r>
            <a:r>
              <a:rPr lang="en-GB" dirty="0">
                <a:hlinkClick r:id="rId5"/>
              </a:rPr>
              <a:t>Firestore APIs and client libraries</a:t>
            </a:r>
            <a:r>
              <a:rPr lang="en-GB" dirty="0"/>
              <a:t>.</a:t>
            </a:r>
          </a:p>
          <a:p>
            <a:r>
              <a:rPr lang="en-GB" dirty="0"/>
              <a:t>In a typical lifecycle, a Cloud </a:t>
            </a:r>
            <a:r>
              <a:rPr lang="en-GB" dirty="0" err="1"/>
              <a:t>Firestore</a:t>
            </a:r>
            <a:r>
              <a:rPr lang="en-GB" dirty="0"/>
              <a:t> function does the following:</a:t>
            </a:r>
          </a:p>
          <a:p>
            <a:r>
              <a:rPr lang="en-GB" dirty="0"/>
              <a:t>Waits for changes to a particular document.</a:t>
            </a:r>
          </a:p>
          <a:p>
            <a:r>
              <a:rPr lang="en-GB" dirty="0"/>
              <a:t>Triggers when an event occurs and performs its tasks.</a:t>
            </a:r>
          </a:p>
          <a:p>
            <a:r>
              <a:rPr lang="en-GB" dirty="0"/>
              <a:t>Receives a data object with a snapshot of the affected document. For write or update events, the data object contains snapshots representing document state before and after the triggering event.</a:t>
            </a:r>
          </a:p>
          <a:p>
            <a:br>
              <a:rPr lang="en-GB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12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619385" y="1286195"/>
            <a:ext cx="5753100" cy="1627293"/>
            <a:chOff x="2714538" y="964646"/>
            <a:chExt cx="4314825" cy="1220470"/>
          </a:xfrm>
        </p:grpSpPr>
        <p:sp>
          <p:nvSpPr>
            <p:cNvPr id="3" name="object 3"/>
            <p:cNvSpPr/>
            <p:nvPr/>
          </p:nvSpPr>
          <p:spPr>
            <a:xfrm>
              <a:off x="2714538" y="964646"/>
              <a:ext cx="3450590" cy="1220470"/>
            </a:xfrm>
            <a:custGeom>
              <a:avLst/>
              <a:gdLst/>
              <a:ahLst/>
              <a:cxnLst/>
              <a:rect l="l" t="t" r="r" b="b"/>
              <a:pathLst>
                <a:path w="3450590" h="1220470">
                  <a:moveTo>
                    <a:pt x="3448406" y="1220095"/>
                  </a:moveTo>
                  <a:lnTo>
                    <a:pt x="2179" y="1220095"/>
                  </a:lnTo>
                  <a:lnTo>
                    <a:pt x="0" y="1217915"/>
                  </a:lnTo>
                  <a:lnTo>
                    <a:pt x="0" y="4868"/>
                  </a:lnTo>
                  <a:lnTo>
                    <a:pt x="0" y="2179"/>
                  </a:lnTo>
                  <a:lnTo>
                    <a:pt x="2179" y="0"/>
                  </a:lnTo>
                  <a:lnTo>
                    <a:pt x="3447009" y="0"/>
                  </a:lnTo>
                  <a:lnTo>
                    <a:pt x="3448247" y="512"/>
                  </a:lnTo>
                  <a:lnTo>
                    <a:pt x="3450073" y="2338"/>
                  </a:lnTo>
                  <a:lnTo>
                    <a:pt x="3450586" y="3577"/>
                  </a:lnTo>
                  <a:lnTo>
                    <a:pt x="3450586" y="1217915"/>
                  </a:lnTo>
                  <a:lnTo>
                    <a:pt x="3448406" y="1220095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7905" y="1518714"/>
              <a:ext cx="541018" cy="659890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506941" y="1531410"/>
              <a:ext cx="502920" cy="622300"/>
            </a:xfrm>
            <a:custGeom>
              <a:avLst/>
              <a:gdLst/>
              <a:ahLst/>
              <a:cxnLst/>
              <a:rect l="l" t="t" r="r" b="b"/>
              <a:pathLst>
                <a:path w="502920" h="622300">
                  <a:moveTo>
                    <a:pt x="499148" y="621789"/>
                  </a:moveTo>
                  <a:lnTo>
                    <a:pt x="3769" y="621789"/>
                  </a:lnTo>
                  <a:lnTo>
                    <a:pt x="0" y="618020"/>
                  </a:lnTo>
                  <a:lnTo>
                    <a:pt x="0" y="8418"/>
                  </a:lnTo>
                  <a:lnTo>
                    <a:pt x="0" y="3769"/>
                  </a:lnTo>
                  <a:lnTo>
                    <a:pt x="3769" y="0"/>
                  </a:lnTo>
                  <a:lnTo>
                    <a:pt x="496731" y="0"/>
                  </a:lnTo>
                  <a:lnTo>
                    <a:pt x="498873" y="887"/>
                  </a:lnTo>
                  <a:lnTo>
                    <a:pt x="502031" y="4044"/>
                  </a:lnTo>
                  <a:lnTo>
                    <a:pt x="502917" y="6186"/>
                  </a:lnTo>
                  <a:lnTo>
                    <a:pt x="502917" y="618020"/>
                  </a:lnTo>
                  <a:lnTo>
                    <a:pt x="499148" y="621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94556" y="243749"/>
            <a:ext cx="10356539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GB" spc="-67" dirty="0"/>
              <a:t>GCP</a:t>
            </a:r>
            <a:r>
              <a:rPr lang="en-GB" spc="-60" dirty="0"/>
              <a:t>,</a:t>
            </a:r>
            <a:r>
              <a:rPr spc="-60" dirty="0"/>
              <a:t> </a:t>
            </a:r>
            <a:r>
              <a:rPr spc="-27" dirty="0"/>
              <a:t>Fi</a:t>
            </a:r>
            <a:r>
              <a:rPr spc="-40" dirty="0"/>
              <a:t>r</a:t>
            </a:r>
            <a:r>
              <a:rPr spc="-27" dirty="0"/>
              <a:t>ebas</a:t>
            </a:r>
            <a:r>
              <a:rPr spc="-20" dirty="0"/>
              <a:t>e</a:t>
            </a:r>
            <a:r>
              <a:rPr spc="-60" dirty="0"/>
              <a:t> </a:t>
            </a:r>
            <a:r>
              <a:rPr spc="-13" dirty="0"/>
              <a:t>an</a:t>
            </a:r>
            <a:r>
              <a:rPr spc="-7" dirty="0"/>
              <a:t>d</a:t>
            </a:r>
            <a:r>
              <a:rPr spc="-60" dirty="0"/>
              <a:t> </a:t>
            </a:r>
            <a:r>
              <a:rPr lang="en-GB" spc="-60" dirty="0"/>
              <a:t>Services on </a:t>
            </a:r>
            <a:r>
              <a:rPr spc="-13" dirty="0"/>
              <a:t>Manage</a:t>
            </a:r>
            <a:r>
              <a:rPr spc="-7" dirty="0"/>
              <a:t>d</a:t>
            </a:r>
            <a:r>
              <a:rPr spc="-60" dirty="0"/>
              <a:t> </a:t>
            </a:r>
            <a:r>
              <a:rPr spc="7" dirty="0"/>
              <a:t>VMs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904049" y="2656991"/>
            <a:ext cx="214207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53" dirty="0">
                <a:solidFill>
                  <a:srgbClr val="202020"/>
                </a:solidFill>
                <a:latin typeface="Arial Unicode MS"/>
                <a:cs typeface="Arial Unicode MS"/>
              </a:rPr>
              <a:t>iOS</a:t>
            </a:r>
            <a:endParaRPr sz="933">
              <a:latin typeface="Arial Unicode MS"/>
              <a:cs typeface="Arial Unicode M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650540" y="2090648"/>
            <a:ext cx="721360" cy="1991360"/>
            <a:chOff x="6487905" y="1567986"/>
            <a:chExt cx="541020" cy="149352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3517" y="1567986"/>
              <a:ext cx="429765" cy="42976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7905" y="2401610"/>
              <a:ext cx="541018" cy="65989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06941" y="2414305"/>
              <a:ext cx="502920" cy="622300"/>
            </a:xfrm>
            <a:custGeom>
              <a:avLst/>
              <a:gdLst/>
              <a:ahLst/>
              <a:cxnLst/>
              <a:rect l="l" t="t" r="r" b="b"/>
              <a:pathLst>
                <a:path w="502920" h="622300">
                  <a:moveTo>
                    <a:pt x="499148" y="621789"/>
                  </a:moveTo>
                  <a:lnTo>
                    <a:pt x="3769" y="621789"/>
                  </a:lnTo>
                  <a:lnTo>
                    <a:pt x="0" y="618020"/>
                  </a:lnTo>
                  <a:lnTo>
                    <a:pt x="0" y="8418"/>
                  </a:lnTo>
                  <a:lnTo>
                    <a:pt x="0" y="3769"/>
                  </a:lnTo>
                  <a:lnTo>
                    <a:pt x="3769" y="0"/>
                  </a:lnTo>
                  <a:lnTo>
                    <a:pt x="496731" y="0"/>
                  </a:lnTo>
                  <a:lnTo>
                    <a:pt x="498873" y="887"/>
                  </a:lnTo>
                  <a:lnTo>
                    <a:pt x="502031" y="4044"/>
                  </a:lnTo>
                  <a:lnTo>
                    <a:pt x="502917" y="6186"/>
                  </a:lnTo>
                  <a:lnTo>
                    <a:pt x="502917" y="618020"/>
                  </a:lnTo>
                  <a:lnTo>
                    <a:pt x="499148" y="621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788532" y="3834187"/>
            <a:ext cx="4461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7" dirty="0">
                <a:solidFill>
                  <a:srgbClr val="202020"/>
                </a:solidFill>
                <a:latin typeface="Arial Unicode MS"/>
                <a:cs typeface="Arial Unicode MS"/>
              </a:rPr>
              <a:t>Android</a:t>
            </a:r>
            <a:endParaRPr sz="933">
              <a:latin typeface="Arial Unicode MS"/>
              <a:cs typeface="Arial Unicode M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650540" y="3267841"/>
            <a:ext cx="721360" cy="1974427"/>
            <a:chOff x="6487905" y="2450881"/>
            <a:chExt cx="541020" cy="148082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43517" y="2450881"/>
              <a:ext cx="429765" cy="42976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487905" y="3271536"/>
              <a:ext cx="541018" cy="65989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506941" y="3284229"/>
              <a:ext cx="502920" cy="622300"/>
            </a:xfrm>
            <a:custGeom>
              <a:avLst/>
              <a:gdLst/>
              <a:ahLst/>
              <a:cxnLst/>
              <a:rect l="l" t="t" r="r" b="b"/>
              <a:pathLst>
                <a:path w="502920" h="622300">
                  <a:moveTo>
                    <a:pt x="499148" y="621789"/>
                  </a:moveTo>
                  <a:lnTo>
                    <a:pt x="3769" y="621789"/>
                  </a:lnTo>
                  <a:lnTo>
                    <a:pt x="0" y="618020"/>
                  </a:lnTo>
                  <a:lnTo>
                    <a:pt x="0" y="8419"/>
                  </a:lnTo>
                  <a:lnTo>
                    <a:pt x="0" y="3769"/>
                  </a:lnTo>
                  <a:lnTo>
                    <a:pt x="3769" y="0"/>
                  </a:lnTo>
                  <a:lnTo>
                    <a:pt x="496731" y="0"/>
                  </a:lnTo>
                  <a:lnTo>
                    <a:pt x="498873" y="887"/>
                  </a:lnTo>
                  <a:lnTo>
                    <a:pt x="502031" y="4044"/>
                  </a:lnTo>
                  <a:lnTo>
                    <a:pt x="502917" y="6186"/>
                  </a:lnTo>
                  <a:lnTo>
                    <a:pt x="502917" y="618020"/>
                  </a:lnTo>
                  <a:lnTo>
                    <a:pt x="499148" y="621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8878018" y="4994087"/>
            <a:ext cx="266700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73" dirty="0">
                <a:solidFill>
                  <a:srgbClr val="202020"/>
                </a:solidFill>
                <a:latin typeface="Arial Unicode MS"/>
                <a:cs typeface="Arial Unicode MS"/>
              </a:rPr>
              <a:t>W</a:t>
            </a:r>
            <a:r>
              <a:rPr sz="933" spc="-20" dirty="0">
                <a:solidFill>
                  <a:srgbClr val="202020"/>
                </a:solidFill>
                <a:latin typeface="Arial Unicode MS"/>
                <a:cs typeface="Arial Unicode MS"/>
              </a:rPr>
              <a:t>eb</a:t>
            </a:r>
            <a:endParaRPr sz="933">
              <a:latin typeface="Arial Unicode MS"/>
              <a:cs typeface="Arial Unicode MS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724690" y="4427740"/>
            <a:ext cx="573020" cy="57302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3633672" y="3459322"/>
            <a:ext cx="545253" cy="1298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733" spc="-13" dirty="0">
                <a:solidFill>
                  <a:srgbClr val="757575"/>
                </a:solidFill>
                <a:latin typeface="Arial Unicode MS"/>
                <a:cs typeface="Arial Unicode MS"/>
              </a:rPr>
              <a:t>Updat</a:t>
            </a:r>
            <a:r>
              <a:rPr sz="733" spc="-7" dirty="0">
                <a:solidFill>
                  <a:srgbClr val="757575"/>
                </a:solidFill>
                <a:latin typeface="Arial Unicode MS"/>
                <a:cs typeface="Arial Unicode MS"/>
              </a:rPr>
              <a:t>e</a:t>
            </a:r>
            <a:r>
              <a:rPr sz="733" spc="-27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sz="733" spc="-20" dirty="0">
                <a:solidFill>
                  <a:srgbClr val="757575"/>
                </a:solidFill>
                <a:latin typeface="Arial Unicode MS"/>
                <a:cs typeface="Arial Unicode MS"/>
              </a:rPr>
              <a:t>Data</a:t>
            </a:r>
            <a:endParaRPr sz="733">
              <a:latin typeface="Arial Unicode MS"/>
              <a:cs typeface="Arial Unicode MS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487016" y="3353356"/>
            <a:ext cx="1270000" cy="567267"/>
            <a:chOff x="3365262" y="2515017"/>
            <a:chExt cx="952500" cy="42545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65262" y="2515017"/>
              <a:ext cx="952498" cy="424987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84305" y="2527711"/>
              <a:ext cx="914400" cy="387350"/>
            </a:xfrm>
            <a:custGeom>
              <a:avLst/>
              <a:gdLst/>
              <a:ahLst/>
              <a:cxnLst/>
              <a:rect l="l" t="t" r="r" b="b"/>
              <a:pathLst>
                <a:path w="914400" h="387350">
                  <a:moveTo>
                    <a:pt x="911496" y="386886"/>
                  </a:moveTo>
                  <a:lnTo>
                    <a:pt x="2899" y="386886"/>
                  </a:lnTo>
                  <a:lnTo>
                    <a:pt x="0" y="383986"/>
                  </a:lnTo>
                  <a:lnTo>
                    <a:pt x="0" y="6476"/>
                  </a:lnTo>
                  <a:lnTo>
                    <a:pt x="0" y="2899"/>
                  </a:lnTo>
                  <a:lnTo>
                    <a:pt x="2899" y="0"/>
                  </a:lnTo>
                  <a:lnTo>
                    <a:pt x="909637" y="0"/>
                  </a:lnTo>
                  <a:lnTo>
                    <a:pt x="911284" y="682"/>
                  </a:lnTo>
                  <a:lnTo>
                    <a:pt x="913713" y="3111"/>
                  </a:lnTo>
                  <a:lnTo>
                    <a:pt x="914396" y="4758"/>
                  </a:lnTo>
                  <a:lnTo>
                    <a:pt x="914396" y="383986"/>
                  </a:lnTo>
                  <a:lnTo>
                    <a:pt x="911496" y="386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069511" y="3510950"/>
            <a:ext cx="516467" cy="1709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00" spc="-20" dirty="0">
                <a:solidFill>
                  <a:srgbClr val="202020"/>
                </a:solidFill>
                <a:latin typeface="Arial Unicode MS"/>
                <a:cs typeface="Arial Unicode MS"/>
              </a:rPr>
              <a:t>Firebase</a:t>
            </a:r>
            <a:endParaRPr sz="1000">
              <a:latin typeface="Arial Unicode MS"/>
              <a:cs typeface="Arial Unicode M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72014" y="3445324"/>
            <a:ext cx="365757" cy="365757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234438" y="3463684"/>
            <a:ext cx="1195492" cy="1298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733" spc="-20" dirty="0">
                <a:solidFill>
                  <a:srgbClr val="757575"/>
                </a:solidFill>
                <a:latin typeface="Arial Unicode MS"/>
                <a:cs typeface="Arial Unicode MS"/>
              </a:rPr>
              <a:t>Synchr</a:t>
            </a:r>
            <a:r>
              <a:rPr sz="733" spc="-7" dirty="0">
                <a:solidFill>
                  <a:srgbClr val="757575"/>
                </a:solidFill>
                <a:latin typeface="Arial Unicode MS"/>
                <a:cs typeface="Arial Unicode MS"/>
              </a:rPr>
              <a:t>oniz</a:t>
            </a:r>
            <a:r>
              <a:rPr sz="733" spc="-20" dirty="0">
                <a:solidFill>
                  <a:srgbClr val="757575"/>
                </a:solidFill>
                <a:latin typeface="Arial Unicode MS"/>
                <a:cs typeface="Arial Unicode MS"/>
              </a:rPr>
              <a:t>e</a:t>
            </a:r>
            <a:r>
              <a:rPr sz="733" spc="-27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sz="733" spc="-7" dirty="0">
                <a:solidFill>
                  <a:srgbClr val="757575"/>
                </a:solidFill>
                <a:latin typeface="Arial Unicode MS"/>
                <a:cs typeface="Arial Unicode MS"/>
              </a:rPr>
              <a:t>Ac</a:t>
            </a:r>
            <a:r>
              <a:rPr sz="733" spc="-13" dirty="0">
                <a:solidFill>
                  <a:srgbClr val="757575"/>
                </a:solidFill>
                <a:latin typeface="Arial Unicode MS"/>
                <a:cs typeface="Arial Unicode MS"/>
              </a:rPr>
              <a:t>r</a:t>
            </a:r>
            <a:r>
              <a:rPr sz="733" dirty="0">
                <a:solidFill>
                  <a:srgbClr val="757575"/>
                </a:solidFill>
                <a:latin typeface="Arial Unicode MS"/>
                <a:cs typeface="Arial Unicode MS"/>
              </a:rPr>
              <a:t>os</a:t>
            </a:r>
            <a:r>
              <a:rPr sz="733" spc="7" dirty="0">
                <a:solidFill>
                  <a:srgbClr val="757575"/>
                </a:solidFill>
                <a:latin typeface="Arial Unicode MS"/>
                <a:cs typeface="Arial Unicode MS"/>
              </a:rPr>
              <a:t>s</a:t>
            </a:r>
            <a:r>
              <a:rPr sz="733" spc="-27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sz="733" spc="-47" dirty="0">
                <a:solidFill>
                  <a:srgbClr val="757575"/>
                </a:solidFill>
                <a:latin typeface="Arial Unicode MS"/>
                <a:cs typeface="Arial Unicode MS"/>
              </a:rPr>
              <a:t>De</a:t>
            </a:r>
            <a:r>
              <a:rPr sz="733" spc="-7" dirty="0">
                <a:solidFill>
                  <a:srgbClr val="757575"/>
                </a:solidFill>
                <a:latin typeface="Arial Unicode MS"/>
                <a:cs typeface="Arial Unicode MS"/>
              </a:rPr>
              <a:t>vices</a:t>
            </a:r>
            <a:endParaRPr sz="733" dirty="0">
              <a:latin typeface="Arial Unicode MS"/>
              <a:cs typeface="Arial Unicode MS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679394" y="2436014"/>
            <a:ext cx="5985933" cy="2378285"/>
            <a:chOff x="2009545" y="1827010"/>
            <a:chExt cx="4489450" cy="1783714"/>
          </a:xfrm>
        </p:grpSpPr>
        <p:sp>
          <p:nvSpPr>
            <p:cNvPr id="28" name="object 28"/>
            <p:cNvSpPr/>
            <p:nvPr/>
          </p:nvSpPr>
          <p:spPr>
            <a:xfrm>
              <a:off x="6291043" y="1842305"/>
              <a:ext cx="173990" cy="1753235"/>
            </a:xfrm>
            <a:custGeom>
              <a:avLst/>
              <a:gdLst/>
              <a:ahLst/>
              <a:cxnLst/>
              <a:rect l="l" t="t" r="r" b="b"/>
              <a:pathLst>
                <a:path w="173989" h="1753235">
                  <a:moveTo>
                    <a:pt x="173036" y="0"/>
                  </a:moveTo>
                  <a:lnTo>
                    <a:pt x="0" y="0"/>
                  </a:lnTo>
                  <a:lnTo>
                    <a:pt x="0" y="1752893"/>
                  </a:lnTo>
                  <a:lnTo>
                    <a:pt x="173636" y="1752893"/>
                  </a:lnTo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29" name="object 29"/>
            <p:cNvSpPr/>
            <p:nvPr/>
          </p:nvSpPr>
          <p:spPr>
            <a:xfrm>
              <a:off x="6464079" y="1831773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5"/>
                  </a:moveTo>
                  <a:lnTo>
                    <a:pt x="0" y="0"/>
                  </a:lnTo>
                  <a:lnTo>
                    <a:pt x="28937" y="10532"/>
                  </a:lnTo>
                  <a:lnTo>
                    <a:pt x="0" y="21065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464079" y="1831773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5"/>
                  </a:moveTo>
                  <a:lnTo>
                    <a:pt x="28937" y="10532"/>
                  </a:lnTo>
                  <a:lnTo>
                    <a:pt x="0" y="0"/>
                  </a:lnTo>
                  <a:lnTo>
                    <a:pt x="0" y="21065"/>
                  </a:lnTo>
                  <a:close/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464679" y="3584666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4"/>
                  </a:moveTo>
                  <a:lnTo>
                    <a:pt x="0" y="0"/>
                  </a:lnTo>
                  <a:lnTo>
                    <a:pt x="28937" y="10532"/>
                  </a:lnTo>
                  <a:lnTo>
                    <a:pt x="0" y="21064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2" name="object 32"/>
            <p:cNvSpPr/>
            <p:nvPr/>
          </p:nvSpPr>
          <p:spPr>
            <a:xfrm>
              <a:off x="6464679" y="3584666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4"/>
                  </a:moveTo>
                  <a:lnTo>
                    <a:pt x="28937" y="10532"/>
                  </a:lnTo>
                  <a:lnTo>
                    <a:pt x="0" y="0"/>
                  </a:lnTo>
                  <a:lnTo>
                    <a:pt x="0" y="21064"/>
                  </a:lnTo>
                  <a:close/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3" name="object 33"/>
            <p:cNvSpPr/>
            <p:nvPr/>
          </p:nvSpPr>
          <p:spPr>
            <a:xfrm>
              <a:off x="2531509" y="2721795"/>
              <a:ext cx="773430" cy="0"/>
            </a:xfrm>
            <a:custGeom>
              <a:avLst/>
              <a:gdLst/>
              <a:ahLst/>
              <a:cxnLst/>
              <a:rect l="l" t="t" r="r" b="b"/>
              <a:pathLst>
                <a:path w="773429">
                  <a:moveTo>
                    <a:pt x="0" y="0"/>
                  </a:moveTo>
                  <a:lnTo>
                    <a:pt x="773434" y="0"/>
                  </a:lnTo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4" name="object 34"/>
            <p:cNvSpPr/>
            <p:nvPr/>
          </p:nvSpPr>
          <p:spPr>
            <a:xfrm>
              <a:off x="3304944" y="2711262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5"/>
                  </a:moveTo>
                  <a:lnTo>
                    <a:pt x="0" y="0"/>
                  </a:lnTo>
                  <a:lnTo>
                    <a:pt x="28937" y="10532"/>
                  </a:lnTo>
                  <a:lnTo>
                    <a:pt x="0" y="21065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35" name="object 35"/>
            <p:cNvSpPr/>
            <p:nvPr/>
          </p:nvSpPr>
          <p:spPr>
            <a:xfrm>
              <a:off x="3304944" y="2711262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5"/>
                  </a:moveTo>
                  <a:lnTo>
                    <a:pt x="28937" y="10532"/>
                  </a:lnTo>
                  <a:lnTo>
                    <a:pt x="0" y="0"/>
                  </a:lnTo>
                  <a:lnTo>
                    <a:pt x="0" y="21065"/>
                  </a:lnTo>
                  <a:close/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6" name="object 3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09545" y="2457641"/>
              <a:ext cx="541018" cy="541018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2028591" y="2470336"/>
              <a:ext cx="502920" cy="502920"/>
            </a:xfrm>
            <a:custGeom>
              <a:avLst/>
              <a:gdLst/>
              <a:ahLst/>
              <a:cxnLst/>
              <a:rect l="l" t="t" r="r" b="b"/>
              <a:pathLst>
                <a:path w="502919" h="502919">
                  <a:moveTo>
                    <a:pt x="499148" y="502917"/>
                  </a:moveTo>
                  <a:lnTo>
                    <a:pt x="3769" y="502917"/>
                  </a:lnTo>
                  <a:lnTo>
                    <a:pt x="0" y="499148"/>
                  </a:lnTo>
                  <a:lnTo>
                    <a:pt x="0" y="8418"/>
                  </a:lnTo>
                  <a:lnTo>
                    <a:pt x="0" y="3769"/>
                  </a:lnTo>
                  <a:lnTo>
                    <a:pt x="3769" y="0"/>
                  </a:lnTo>
                  <a:lnTo>
                    <a:pt x="496731" y="0"/>
                  </a:lnTo>
                  <a:lnTo>
                    <a:pt x="498873" y="886"/>
                  </a:lnTo>
                  <a:lnTo>
                    <a:pt x="502030" y="4044"/>
                  </a:lnTo>
                  <a:lnTo>
                    <a:pt x="502918" y="6185"/>
                  </a:lnTo>
                  <a:lnTo>
                    <a:pt x="502918" y="499148"/>
                  </a:lnTo>
                  <a:lnTo>
                    <a:pt x="499148" y="5029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65167" y="2506911"/>
              <a:ext cx="429766" cy="42976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4298701" y="2721155"/>
              <a:ext cx="2165985" cy="4445"/>
            </a:xfrm>
            <a:custGeom>
              <a:avLst/>
              <a:gdLst/>
              <a:ahLst/>
              <a:cxnLst/>
              <a:rect l="l" t="t" r="r" b="b"/>
              <a:pathLst>
                <a:path w="2165985" h="4444">
                  <a:moveTo>
                    <a:pt x="0" y="0"/>
                  </a:moveTo>
                  <a:lnTo>
                    <a:pt x="2165428" y="3824"/>
                  </a:lnTo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0" name="object 40"/>
            <p:cNvSpPr/>
            <p:nvPr/>
          </p:nvSpPr>
          <p:spPr>
            <a:xfrm>
              <a:off x="6464112" y="2714446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4"/>
                  </a:moveTo>
                  <a:lnTo>
                    <a:pt x="37" y="0"/>
                  </a:lnTo>
                  <a:lnTo>
                    <a:pt x="28956" y="10583"/>
                  </a:lnTo>
                  <a:lnTo>
                    <a:pt x="0" y="21064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41" name="object 41"/>
            <p:cNvSpPr/>
            <p:nvPr/>
          </p:nvSpPr>
          <p:spPr>
            <a:xfrm>
              <a:off x="6464112" y="2714446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4"/>
                  </a:moveTo>
                  <a:lnTo>
                    <a:pt x="28956" y="10583"/>
                  </a:lnTo>
                  <a:lnTo>
                    <a:pt x="37" y="0"/>
                  </a:lnTo>
                  <a:lnTo>
                    <a:pt x="0" y="21064"/>
                  </a:lnTo>
                  <a:close/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149493" y="2961194"/>
            <a:ext cx="380153" cy="23869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113"/>
              </a:spcBef>
            </a:pPr>
            <a:r>
              <a:rPr sz="733" spc="-27" dirty="0">
                <a:solidFill>
                  <a:srgbClr val="757575"/>
                </a:solidFill>
                <a:latin typeface="Arial Unicode MS"/>
                <a:cs typeface="Arial Unicode MS"/>
              </a:rPr>
              <a:t>Pr</a:t>
            </a:r>
            <a:r>
              <a:rPr sz="733" spc="-7" dirty="0">
                <a:solidFill>
                  <a:srgbClr val="757575"/>
                </a:solidFill>
                <a:latin typeface="Arial Unicode MS"/>
                <a:cs typeface="Arial Unicode MS"/>
              </a:rPr>
              <a:t>ocess  th</a:t>
            </a:r>
            <a:r>
              <a:rPr sz="733" dirty="0">
                <a:solidFill>
                  <a:srgbClr val="757575"/>
                </a:solidFill>
                <a:latin typeface="Arial Unicode MS"/>
                <a:cs typeface="Arial Unicode MS"/>
              </a:rPr>
              <a:t>e</a:t>
            </a:r>
            <a:r>
              <a:rPr sz="733" spc="-27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sz="733" spc="-20" dirty="0">
                <a:solidFill>
                  <a:srgbClr val="757575"/>
                </a:solidFill>
                <a:latin typeface="Arial Unicode MS"/>
                <a:cs typeface="Arial Unicode MS"/>
              </a:rPr>
              <a:t>Data</a:t>
            </a:r>
            <a:endParaRPr sz="733">
              <a:latin typeface="Arial Unicode MS"/>
              <a:cs typeface="Arial Unicode M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758609" y="2051241"/>
            <a:ext cx="482600" cy="468760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2299"/>
              </a:lnSpc>
              <a:spcBef>
                <a:spcPts val="113"/>
              </a:spcBef>
            </a:pPr>
            <a:r>
              <a:rPr sz="733" spc="-27" dirty="0">
                <a:solidFill>
                  <a:srgbClr val="757575"/>
                </a:solidFill>
                <a:latin typeface="Arial Unicode MS"/>
                <a:cs typeface="Arial Unicode MS"/>
              </a:rPr>
              <a:t>Run</a:t>
            </a:r>
            <a:r>
              <a:rPr sz="733" spc="-20" dirty="0">
                <a:solidFill>
                  <a:srgbClr val="757575"/>
                </a:solidFill>
                <a:latin typeface="Arial Unicode MS"/>
                <a:cs typeface="Arial Unicode MS"/>
              </a:rPr>
              <a:t>s</a:t>
            </a:r>
            <a:r>
              <a:rPr sz="733" spc="-27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sz="733" spc="-80" dirty="0">
                <a:solidFill>
                  <a:srgbClr val="757575"/>
                </a:solidFill>
                <a:latin typeface="Arial Unicode MS"/>
                <a:cs typeface="Arial Unicode MS"/>
              </a:rPr>
              <a:t>Y</a:t>
            </a:r>
            <a:r>
              <a:rPr sz="733" spc="-7" dirty="0">
                <a:solidFill>
                  <a:srgbClr val="757575"/>
                </a:solidFill>
                <a:latin typeface="Arial Unicode MS"/>
                <a:cs typeface="Arial Unicode MS"/>
              </a:rPr>
              <a:t>our  </a:t>
            </a:r>
            <a:r>
              <a:rPr sz="733" spc="-40" dirty="0">
                <a:solidFill>
                  <a:srgbClr val="757575"/>
                </a:solidFill>
                <a:latin typeface="Arial Unicode MS"/>
                <a:cs typeface="Arial Unicode MS"/>
              </a:rPr>
              <a:t>Se</a:t>
            </a:r>
            <a:r>
              <a:rPr sz="733" spc="-20" dirty="0">
                <a:solidFill>
                  <a:srgbClr val="757575"/>
                </a:solidFill>
                <a:latin typeface="Arial Unicode MS"/>
                <a:cs typeface="Arial Unicode MS"/>
              </a:rPr>
              <a:t>r</a:t>
            </a:r>
            <a:r>
              <a:rPr sz="733" spc="-7" dirty="0">
                <a:solidFill>
                  <a:srgbClr val="757575"/>
                </a:solidFill>
                <a:latin typeface="Arial Unicode MS"/>
                <a:cs typeface="Arial Unicode MS"/>
              </a:rPr>
              <a:t>vic</a:t>
            </a:r>
            <a:r>
              <a:rPr sz="733" dirty="0">
                <a:solidFill>
                  <a:srgbClr val="757575"/>
                </a:solidFill>
                <a:latin typeface="Arial Unicode MS"/>
                <a:cs typeface="Arial Unicode MS"/>
              </a:rPr>
              <a:t>e</a:t>
            </a:r>
            <a:r>
              <a:rPr sz="733" spc="-27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sz="733" spc="-7" dirty="0">
                <a:solidFill>
                  <a:srgbClr val="757575"/>
                </a:solidFill>
                <a:latin typeface="Arial Unicode MS"/>
                <a:cs typeface="Arial Unicode MS"/>
              </a:rPr>
              <a:t>in  </a:t>
            </a:r>
            <a:r>
              <a:rPr sz="733" spc="-13" dirty="0">
                <a:solidFill>
                  <a:srgbClr val="757575"/>
                </a:solidFill>
                <a:latin typeface="Arial Unicode MS"/>
                <a:cs typeface="Arial Unicode MS"/>
              </a:rPr>
              <a:t>Docker </a:t>
            </a:r>
            <a:r>
              <a:rPr sz="733" spc="-7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sz="733" spc="-13" dirty="0">
                <a:solidFill>
                  <a:srgbClr val="757575"/>
                </a:solidFill>
                <a:latin typeface="Arial Unicode MS"/>
                <a:cs typeface="Arial Unicode MS"/>
              </a:rPr>
              <a:t>Containers</a:t>
            </a:r>
            <a:endParaRPr sz="733" dirty="0">
              <a:latin typeface="Arial Unicode MS"/>
              <a:cs typeface="Arial Unicode MS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6469453" y="2272662"/>
            <a:ext cx="1679787" cy="560493"/>
            <a:chOff x="4852090" y="1704496"/>
            <a:chExt cx="1259840" cy="420370"/>
          </a:xfrm>
        </p:grpSpPr>
        <p:pic>
          <p:nvPicPr>
            <p:cNvPr id="45" name="object 4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52090" y="1704496"/>
              <a:ext cx="1259697" cy="420299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4871130" y="1717193"/>
              <a:ext cx="1221740" cy="382270"/>
            </a:xfrm>
            <a:custGeom>
              <a:avLst/>
              <a:gdLst/>
              <a:ahLst/>
              <a:cxnLst/>
              <a:rect l="l" t="t" r="r" b="b"/>
              <a:pathLst>
                <a:path w="1221739" h="382269">
                  <a:moveTo>
                    <a:pt x="1218730" y="382198"/>
                  </a:moveTo>
                  <a:lnTo>
                    <a:pt x="2864" y="382198"/>
                  </a:lnTo>
                  <a:lnTo>
                    <a:pt x="0" y="379334"/>
                  </a:lnTo>
                  <a:lnTo>
                    <a:pt x="0" y="6398"/>
                  </a:lnTo>
                  <a:lnTo>
                    <a:pt x="0" y="2864"/>
                  </a:lnTo>
                  <a:lnTo>
                    <a:pt x="2864" y="0"/>
                  </a:lnTo>
                  <a:lnTo>
                    <a:pt x="1216893" y="0"/>
                  </a:lnTo>
                  <a:lnTo>
                    <a:pt x="1218521" y="674"/>
                  </a:lnTo>
                  <a:lnTo>
                    <a:pt x="1220920" y="3073"/>
                  </a:lnTo>
                  <a:lnTo>
                    <a:pt x="1221595" y="4701"/>
                  </a:lnTo>
                  <a:lnTo>
                    <a:pt x="1221595" y="379334"/>
                  </a:lnTo>
                  <a:lnTo>
                    <a:pt x="1218730" y="38219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 dirty="0"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051918" y="2350932"/>
            <a:ext cx="732854" cy="1709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000" spc="-20" dirty="0">
                <a:solidFill>
                  <a:srgbClr val="202020"/>
                </a:solidFill>
                <a:latin typeface="Arial Unicode MS"/>
                <a:cs typeface="Arial Unicode MS"/>
              </a:rPr>
              <a:t>Docker</a:t>
            </a:r>
            <a:endParaRPr sz="1000" dirty="0">
              <a:latin typeface="Arial Unicode MS"/>
              <a:cs typeface="Arial Unicode M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051918" y="2529073"/>
            <a:ext cx="1017693" cy="1606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33" spc="-53" dirty="0">
                <a:solidFill>
                  <a:srgbClr val="757575"/>
                </a:solidFill>
                <a:latin typeface="Arial Unicode MS"/>
                <a:cs typeface="Arial Unicode MS"/>
              </a:rPr>
              <a:t>K</a:t>
            </a:r>
            <a:r>
              <a:rPr sz="933" spc="-13" dirty="0">
                <a:solidFill>
                  <a:srgbClr val="757575"/>
                </a:solidFill>
                <a:latin typeface="Arial Unicode MS"/>
                <a:cs typeface="Arial Unicode MS"/>
              </a:rPr>
              <a:t>ubernete</a:t>
            </a:r>
            <a:r>
              <a:rPr sz="933" spc="-7" dirty="0">
                <a:solidFill>
                  <a:srgbClr val="757575"/>
                </a:solidFill>
                <a:latin typeface="Arial Unicode MS"/>
                <a:cs typeface="Arial Unicode MS"/>
              </a:rPr>
              <a:t>s</a:t>
            </a:r>
            <a:r>
              <a:rPr sz="933" spc="-33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sz="933" spc="-27" dirty="0">
                <a:solidFill>
                  <a:srgbClr val="757575"/>
                </a:solidFill>
                <a:latin typeface="Arial Unicode MS"/>
                <a:cs typeface="Arial Unicode MS"/>
              </a:rPr>
              <a:t>Engine</a:t>
            </a:r>
            <a:endParaRPr sz="933" dirty="0">
              <a:latin typeface="Arial Unicode MS"/>
              <a:cs typeface="Arial Unicode MS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593365" y="2272674"/>
            <a:ext cx="1052407" cy="560493"/>
            <a:chOff x="3445023" y="1704505"/>
            <a:chExt cx="789305" cy="420370"/>
          </a:xfrm>
        </p:grpSpPr>
        <p:pic>
          <p:nvPicPr>
            <p:cNvPr id="50" name="object 5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445023" y="1704505"/>
              <a:ext cx="789137" cy="420325"/>
            </a:xfrm>
            <a:prstGeom prst="rect">
              <a:avLst/>
            </a:prstGeom>
          </p:spPr>
        </p:pic>
        <p:sp>
          <p:nvSpPr>
            <p:cNvPr id="51" name="object 51"/>
            <p:cNvSpPr/>
            <p:nvPr/>
          </p:nvSpPr>
          <p:spPr>
            <a:xfrm>
              <a:off x="3464066" y="1717202"/>
              <a:ext cx="751205" cy="382270"/>
            </a:xfrm>
            <a:custGeom>
              <a:avLst/>
              <a:gdLst/>
              <a:ahLst/>
              <a:cxnLst/>
              <a:rect l="l" t="t" r="r" b="b"/>
              <a:pathLst>
                <a:path w="751204" h="382269">
                  <a:moveTo>
                    <a:pt x="748171" y="382224"/>
                  </a:moveTo>
                  <a:lnTo>
                    <a:pt x="2864" y="382224"/>
                  </a:lnTo>
                  <a:lnTo>
                    <a:pt x="0" y="379359"/>
                  </a:lnTo>
                  <a:lnTo>
                    <a:pt x="0" y="6398"/>
                  </a:lnTo>
                  <a:lnTo>
                    <a:pt x="0" y="2864"/>
                  </a:lnTo>
                  <a:lnTo>
                    <a:pt x="2864" y="0"/>
                  </a:lnTo>
                  <a:lnTo>
                    <a:pt x="746334" y="0"/>
                  </a:lnTo>
                  <a:lnTo>
                    <a:pt x="747961" y="673"/>
                  </a:lnTo>
                  <a:lnTo>
                    <a:pt x="750361" y="3073"/>
                  </a:lnTo>
                  <a:lnTo>
                    <a:pt x="751036" y="4701"/>
                  </a:lnTo>
                  <a:lnTo>
                    <a:pt x="751036" y="379359"/>
                  </a:lnTo>
                  <a:lnTo>
                    <a:pt x="748171" y="382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5175830" y="2339028"/>
            <a:ext cx="390313" cy="34507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19000"/>
              </a:lnSpc>
              <a:spcBef>
                <a:spcPts val="133"/>
              </a:spcBef>
            </a:pPr>
            <a:r>
              <a:rPr sz="933" spc="-13" dirty="0">
                <a:solidFill>
                  <a:srgbClr val="757575"/>
                </a:solidFill>
                <a:latin typeface="Arial Unicode MS"/>
                <a:cs typeface="Arial Unicode MS"/>
              </a:rPr>
              <a:t>App </a:t>
            </a:r>
            <a:r>
              <a:rPr sz="933" spc="-7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sz="933" spc="-27" dirty="0">
                <a:solidFill>
                  <a:srgbClr val="757575"/>
                </a:solidFill>
                <a:latin typeface="Arial Unicode MS"/>
                <a:cs typeface="Arial Unicode MS"/>
              </a:rPr>
              <a:t>Engine</a:t>
            </a:r>
            <a:endParaRPr sz="933">
              <a:latin typeface="Arial Unicode MS"/>
              <a:cs typeface="Arial Unicode MS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619373" y="1307509"/>
            <a:ext cx="3335020" cy="2051473"/>
            <a:chOff x="2714529" y="980631"/>
            <a:chExt cx="2501265" cy="1538605"/>
          </a:xfrm>
        </p:grpSpPr>
        <p:sp>
          <p:nvSpPr>
            <p:cNvPr id="54" name="object 54"/>
            <p:cNvSpPr/>
            <p:nvPr/>
          </p:nvSpPr>
          <p:spPr>
            <a:xfrm>
              <a:off x="3839764" y="2142288"/>
              <a:ext cx="1905" cy="342900"/>
            </a:xfrm>
            <a:custGeom>
              <a:avLst/>
              <a:gdLst/>
              <a:ahLst/>
              <a:cxnLst/>
              <a:rect l="l" t="t" r="r" b="b"/>
              <a:pathLst>
                <a:path w="1904" h="342900">
                  <a:moveTo>
                    <a:pt x="0" y="0"/>
                  </a:moveTo>
                  <a:lnTo>
                    <a:pt x="1439" y="342674"/>
                  </a:lnTo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5" name="object 55"/>
            <p:cNvSpPr/>
            <p:nvPr/>
          </p:nvSpPr>
          <p:spPr>
            <a:xfrm>
              <a:off x="3829232" y="2113350"/>
              <a:ext cx="21590" cy="29209"/>
            </a:xfrm>
            <a:custGeom>
              <a:avLst/>
              <a:gdLst/>
              <a:ahLst/>
              <a:cxnLst/>
              <a:rect l="l" t="t" r="r" b="b"/>
              <a:pathLst>
                <a:path w="21589" h="29210">
                  <a:moveTo>
                    <a:pt x="0" y="28981"/>
                  </a:moveTo>
                  <a:lnTo>
                    <a:pt x="10410" y="0"/>
                  </a:lnTo>
                  <a:lnTo>
                    <a:pt x="21064" y="28893"/>
                  </a:lnTo>
                  <a:lnTo>
                    <a:pt x="0" y="28981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6" name="object 56"/>
            <p:cNvSpPr/>
            <p:nvPr/>
          </p:nvSpPr>
          <p:spPr>
            <a:xfrm>
              <a:off x="3829232" y="2113350"/>
              <a:ext cx="21590" cy="29209"/>
            </a:xfrm>
            <a:custGeom>
              <a:avLst/>
              <a:gdLst/>
              <a:ahLst/>
              <a:cxnLst/>
              <a:rect l="l" t="t" r="r" b="b"/>
              <a:pathLst>
                <a:path w="21589" h="29210">
                  <a:moveTo>
                    <a:pt x="21064" y="28893"/>
                  </a:moveTo>
                  <a:lnTo>
                    <a:pt x="10410" y="0"/>
                  </a:lnTo>
                  <a:lnTo>
                    <a:pt x="0" y="28981"/>
                  </a:lnTo>
                  <a:lnTo>
                    <a:pt x="21064" y="28893"/>
                  </a:lnTo>
                  <a:close/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7" name="object 57"/>
            <p:cNvSpPr/>
            <p:nvPr/>
          </p:nvSpPr>
          <p:spPr>
            <a:xfrm>
              <a:off x="3830672" y="2484918"/>
              <a:ext cx="21590" cy="29209"/>
            </a:xfrm>
            <a:custGeom>
              <a:avLst/>
              <a:gdLst/>
              <a:ahLst/>
              <a:cxnLst/>
              <a:rect l="l" t="t" r="r" b="b"/>
              <a:pathLst>
                <a:path w="21589" h="29210">
                  <a:moveTo>
                    <a:pt x="10653" y="28981"/>
                  </a:moveTo>
                  <a:lnTo>
                    <a:pt x="0" y="88"/>
                  </a:lnTo>
                  <a:lnTo>
                    <a:pt x="21064" y="0"/>
                  </a:lnTo>
                  <a:lnTo>
                    <a:pt x="10653" y="28981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8" name="object 58"/>
            <p:cNvSpPr/>
            <p:nvPr/>
          </p:nvSpPr>
          <p:spPr>
            <a:xfrm>
              <a:off x="3830672" y="2484918"/>
              <a:ext cx="21590" cy="29209"/>
            </a:xfrm>
            <a:custGeom>
              <a:avLst/>
              <a:gdLst/>
              <a:ahLst/>
              <a:cxnLst/>
              <a:rect l="l" t="t" r="r" b="b"/>
              <a:pathLst>
                <a:path w="21589" h="29210">
                  <a:moveTo>
                    <a:pt x="0" y="88"/>
                  </a:moveTo>
                  <a:lnTo>
                    <a:pt x="10653" y="28981"/>
                  </a:lnTo>
                  <a:lnTo>
                    <a:pt x="21064" y="0"/>
                  </a:lnTo>
                  <a:lnTo>
                    <a:pt x="0" y="88"/>
                  </a:lnTo>
                  <a:close/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59" name="object 59"/>
            <p:cNvSpPr/>
            <p:nvPr/>
          </p:nvSpPr>
          <p:spPr>
            <a:xfrm>
              <a:off x="4215102" y="1908314"/>
              <a:ext cx="613410" cy="0"/>
            </a:xfrm>
            <a:custGeom>
              <a:avLst/>
              <a:gdLst/>
              <a:ahLst/>
              <a:cxnLst/>
              <a:rect l="l" t="t" r="r" b="b"/>
              <a:pathLst>
                <a:path w="613410">
                  <a:moveTo>
                    <a:pt x="0" y="0"/>
                  </a:moveTo>
                  <a:lnTo>
                    <a:pt x="613235" y="0"/>
                  </a:lnTo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0" name="object 60"/>
            <p:cNvSpPr/>
            <p:nvPr/>
          </p:nvSpPr>
          <p:spPr>
            <a:xfrm>
              <a:off x="4828337" y="1897781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5"/>
                  </a:moveTo>
                  <a:lnTo>
                    <a:pt x="0" y="0"/>
                  </a:lnTo>
                  <a:lnTo>
                    <a:pt x="28937" y="10532"/>
                  </a:lnTo>
                  <a:lnTo>
                    <a:pt x="0" y="21065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4828337" y="1897781"/>
              <a:ext cx="29209" cy="21590"/>
            </a:xfrm>
            <a:custGeom>
              <a:avLst/>
              <a:gdLst/>
              <a:ahLst/>
              <a:cxnLst/>
              <a:rect l="l" t="t" r="r" b="b"/>
              <a:pathLst>
                <a:path w="29210" h="21589">
                  <a:moveTo>
                    <a:pt x="0" y="21065"/>
                  </a:moveTo>
                  <a:lnTo>
                    <a:pt x="28937" y="10532"/>
                  </a:lnTo>
                  <a:lnTo>
                    <a:pt x="0" y="0"/>
                  </a:lnTo>
                  <a:lnTo>
                    <a:pt x="0" y="21065"/>
                  </a:lnTo>
                  <a:close/>
                </a:path>
              </a:pathLst>
            </a:custGeom>
            <a:ln w="9524">
              <a:solidFill>
                <a:srgbClr val="397CEF"/>
              </a:solidFill>
            </a:ln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pic>
          <p:nvPicPr>
            <p:cNvPr id="62" name="object 6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15114" y="1812164"/>
              <a:ext cx="238723" cy="19230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54329" y="1761315"/>
              <a:ext cx="261298" cy="293954"/>
            </a:xfrm>
            <a:prstGeom prst="rect">
              <a:avLst/>
            </a:prstGeom>
          </p:spPr>
        </p:pic>
        <p:pic>
          <p:nvPicPr>
            <p:cNvPr id="64" name="object 6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4529" y="980631"/>
              <a:ext cx="1168410" cy="382198"/>
            </a:xfrm>
            <a:prstGeom prst="rect">
              <a:avLst/>
            </a:prstGeom>
          </p:spPr>
        </p:pic>
      </p:grpSp>
      <p:sp>
        <p:nvSpPr>
          <p:cNvPr id="68" name="object 68"/>
          <p:cNvSpPr txBox="1"/>
          <p:nvPr/>
        </p:nvSpPr>
        <p:spPr>
          <a:xfrm>
            <a:off x="3008019" y="809070"/>
            <a:ext cx="3299460" cy="1914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33" spc="-20" dirty="0">
                <a:solidFill>
                  <a:srgbClr val="FFFFFF"/>
                </a:solidFill>
                <a:latin typeface="Arial Unicode MS"/>
                <a:cs typeface="Arial Unicode MS"/>
              </a:rPr>
              <a:t>Ar</a:t>
            </a:r>
            <a:r>
              <a:rPr sz="1133" spc="7" dirty="0">
                <a:solidFill>
                  <a:srgbClr val="FFFFFF"/>
                </a:solidFill>
                <a:latin typeface="Arial Unicode MS"/>
                <a:cs typeface="Arial Unicode MS"/>
              </a:rPr>
              <a:t>chitectu</a:t>
            </a:r>
            <a:r>
              <a:rPr sz="1133" dirty="0">
                <a:solidFill>
                  <a:srgbClr val="FFFFFF"/>
                </a:solidFill>
                <a:latin typeface="Arial Unicode MS"/>
                <a:cs typeface="Arial Unicode MS"/>
              </a:rPr>
              <a:t>r</a:t>
            </a:r>
            <a:r>
              <a:rPr sz="1133" spc="-60" dirty="0">
                <a:solidFill>
                  <a:srgbClr val="FFFFFF"/>
                </a:solidFill>
                <a:latin typeface="Arial Unicode MS"/>
                <a:cs typeface="Arial Unicode MS"/>
              </a:rPr>
              <a:t>e</a:t>
            </a:r>
            <a:r>
              <a:rPr sz="1133" spc="-27" dirty="0">
                <a:solidFill>
                  <a:srgbClr val="FFFFFF"/>
                </a:solidFill>
                <a:latin typeface="Arial Unicode MS"/>
                <a:cs typeface="Arial Unicode MS"/>
              </a:rPr>
              <a:t>:</a:t>
            </a:r>
            <a:r>
              <a:rPr sz="1133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33" spc="-47" dirty="0">
                <a:solidFill>
                  <a:srgbClr val="FFFFFF"/>
                </a:solidFill>
                <a:latin typeface="Arial Unicode MS"/>
                <a:cs typeface="Arial Unicode MS"/>
              </a:rPr>
              <a:t>Gene</a:t>
            </a:r>
            <a:r>
              <a:rPr sz="1133" spc="-53" dirty="0">
                <a:solidFill>
                  <a:srgbClr val="FFFFFF"/>
                </a:solidFill>
                <a:latin typeface="Arial Unicode MS"/>
                <a:cs typeface="Arial Unicode MS"/>
              </a:rPr>
              <a:t>r</a:t>
            </a:r>
            <a:r>
              <a:rPr sz="1133" dirty="0">
                <a:solidFill>
                  <a:srgbClr val="FFFFFF"/>
                </a:solidFill>
                <a:latin typeface="Arial Unicode MS"/>
                <a:cs typeface="Arial Unicode MS"/>
              </a:rPr>
              <a:t>al</a:t>
            </a:r>
            <a:r>
              <a:rPr sz="1133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33" spc="-73" dirty="0">
                <a:solidFill>
                  <a:srgbClr val="FFFFFF"/>
                </a:solidFill>
                <a:latin typeface="Arial Unicode MS"/>
                <a:cs typeface="Arial Unicode MS"/>
              </a:rPr>
              <a:t>&gt;</a:t>
            </a:r>
            <a:r>
              <a:rPr sz="1133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33" spc="-20" dirty="0">
                <a:solidFill>
                  <a:srgbClr val="FFFFFF"/>
                </a:solidFill>
                <a:latin typeface="Arial Unicode MS"/>
                <a:cs typeface="Arial Unicode MS"/>
              </a:rPr>
              <a:t>Fi</a:t>
            </a:r>
            <a:r>
              <a:rPr sz="1133" spc="-27" dirty="0">
                <a:solidFill>
                  <a:srgbClr val="FFFFFF"/>
                </a:solidFill>
                <a:latin typeface="Arial Unicode MS"/>
                <a:cs typeface="Arial Unicode MS"/>
              </a:rPr>
              <a:t>r</a:t>
            </a:r>
            <a:r>
              <a:rPr sz="1133" spc="-20" dirty="0">
                <a:solidFill>
                  <a:srgbClr val="FFFFFF"/>
                </a:solidFill>
                <a:latin typeface="Arial Unicode MS"/>
                <a:cs typeface="Arial Unicode MS"/>
              </a:rPr>
              <a:t>ebas</a:t>
            </a:r>
            <a:r>
              <a:rPr sz="1133" spc="-13" dirty="0">
                <a:solidFill>
                  <a:srgbClr val="FFFFFF"/>
                </a:solidFill>
                <a:latin typeface="Arial Unicode MS"/>
                <a:cs typeface="Arial Unicode MS"/>
              </a:rPr>
              <a:t>e</a:t>
            </a:r>
            <a:r>
              <a:rPr sz="1133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33" spc="-13" dirty="0">
                <a:solidFill>
                  <a:srgbClr val="FFFFFF"/>
                </a:solidFill>
                <a:latin typeface="Arial Unicode MS"/>
                <a:cs typeface="Arial Unicode MS"/>
              </a:rPr>
              <a:t>an</a:t>
            </a:r>
            <a:r>
              <a:rPr sz="1133" spc="-7" dirty="0">
                <a:solidFill>
                  <a:srgbClr val="FFFFFF"/>
                </a:solidFill>
                <a:latin typeface="Arial Unicode MS"/>
                <a:cs typeface="Arial Unicode MS"/>
              </a:rPr>
              <a:t>d</a:t>
            </a:r>
            <a:r>
              <a:rPr sz="1133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33" spc="-13" dirty="0">
                <a:solidFill>
                  <a:srgbClr val="FFFFFF"/>
                </a:solidFill>
                <a:latin typeface="Arial Unicode MS"/>
                <a:cs typeface="Arial Unicode MS"/>
              </a:rPr>
              <a:t>Manage</a:t>
            </a:r>
            <a:r>
              <a:rPr sz="1133" spc="-7" dirty="0">
                <a:solidFill>
                  <a:srgbClr val="FFFFFF"/>
                </a:solidFill>
                <a:latin typeface="Arial Unicode MS"/>
                <a:cs typeface="Arial Unicode MS"/>
              </a:rPr>
              <a:t>d</a:t>
            </a:r>
            <a:r>
              <a:rPr sz="1133" spc="-40" dirty="0">
                <a:solidFill>
                  <a:srgbClr val="FFFFFF"/>
                </a:solidFill>
                <a:latin typeface="Arial Unicode MS"/>
                <a:cs typeface="Arial Unicode MS"/>
              </a:rPr>
              <a:t> </a:t>
            </a:r>
            <a:r>
              <a:rPr sz="1133" dirty="0">
                <a:solidFill>
                  <a:srgbClr val="FFFFFF"/>
                </a:solidFill>
                <a:latin typeface="Arial Unicode MS"/>
                <a:cs typeface="Arial Unicode MS"/>
              </a:rPr>
              <a:t>VMs</a:t>
            </a:r>
            <a:endParaRPr sz="1133">
              <a:latin typeface="Arial Unicode MS"/>
              <a:cs typeface="Arial Unicode MS"/>
            </a:endParaRPr>
          </a:p>
        </p:txBody>
      </p:sp>
      <p:sp>
        <p:nvSpPr>
          <p:cNvPr id="70" name="object 70"/>
          <p:cNvSpPr txBox="1">
            <a:spLocks noGrp="1"/>
          </p:cNvSpPr>
          <p:nvPr>
            <p:ph type="sldNum" sz="quarter" idx="7"/>
          </p:nvPr>
        </p:nvSpPr>
        <p:spPr>
          <a:xfrm>
            <a:off x="8644617" y="4912732"/>
            <a:ext cx="176529" cy="1301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700" b="0" i="0" kern="1200">
                <a:solidFill>
                  <a:srgbClr val="737373"/>
                </a:solidFill>
                <a:latin typeface="Arial Unicode MS"/>
                <a:ea typeface="+mn-ea"/>
                <a:cs typeface="Arial Unicode M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spcBef>
                <a:spcPts val="50"/>
              </a:spcBef>
            </a:pPr>
            <a:fld id="{81D60167-4931-47E6-BA6A-407CBD079E47}" type="slidenum">
              <a:rPr lang="en-GB" smtClean="0"/>
              <a:pPr marL="38100">
                <a:spcBef>
                  <a:spcPts val="50"/>
                </a:spcBef>
              </a:pPr>
              <a:t>3</a:t>
            </a:fld>
            <a:endParaRPr dirty="0"/>
          </a:p>
        </p:txBody>
      </p:sp>
      <p:sp>
        <p:nvSpPr>
          <p:cNvPr id="71" name="object 35">
            <a:extLst>
              <a:ext uri="{FF2B5EF4-FFF2-40B4-BE49-F238E27FC236}">
                <a16:creationId xmlns:a16="http://schemas.microsoft.com/office/drawing/2014/main" id="{D42BF174-3B1B-4741-B465-25F1F77F7DB4}"/>
              </a:ext>
            </a:extLst>
          </p:cNvPr>
          <p:cNvSpPr/>
          <p:nvPr/>
        </p:nvSpPr>
        <p:spPr>
          <a:xfrm>
            <a:off x="5149171" y="4154306"/>
            <a:ext cx="1360409" cy="568906"/>
          </a:xfrm>
          <a:custGeom>
            <a:avLst/>
            <a:gdLst/>
            <a:ahLst/>
            <a:cxnLst/>
            <a:rect l="l" t="t" r="r" b="b"/>
            <a:pathLst>
              <a:path w="1049654" h="387350">
                <a:moveTo>
                  <a:pt x="1046297" y="386887"/>
                </a:moveTo>
                <a:lnTo>
                  <a:pt x="2899" y="386887"/>
                </a:lnTo>
                <a:lnTo>
                  <a:pt x="0" y="383988"/>
                </a:lnTo>
                <a:lnTo>
                  <a:pt x="0" y="6476"/>
                </a:lnTo>
                <a:lnTo>
                  <a:pt x="0" y="2899"/>
                </a:lnTo>
                <a:lnTo>
                  <a:pt x="2899" y="0"/>
                </a:lnTo>
                <a:lnTo>
                  <a:pt x="1044439" y="0"/>
                </a:lnTo>
                <a:lnTo>
                  <a:pt x="1046086" y="682"/>
                </a:lnTo>
                <a:lnTo>
                  <a:pt x="1047301" y="1896"/>
                </a:lnTo>
                <a:lnTo>
                  <a:pt x="1048514" y="3111"/>
                </a:lnTo>
                <a:lnTo>
                  <a:pt x="1049197" y="4758"/>
                </a:lnTo>
                <a:lnTo>
                  <a:pt x="1049197" y="383988"/>
                </a:lnTo>
                <a:lnTo>
                  <a:pt x="1046297" y="3868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r>
              <a:rPr lang="en-GB" sz="800" spc="-20" dirty="0">
                <a:solidFill>
                  <a:srgbClr val="212121"/>
                </a:solidFill>
                <a:latin typeface="Arial Unicode MS"/>
                <a:cs typeface="Arial Unicode MS"/>
              </a:rPr>
              <a:t>Real-Time</a:t>
            </a:r>
            <a:endParaRPr lang="en-GB" sz="8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lang="en-GB" sz="800" spc="-20" dirty="0">
                <a:solidFill>
                  <a:srgbClr val="757575"/>
                </a:solidFill>
                <a:latin typeface="Arial Unicode MS"/>
                <a:cs typeface="Arial Unicode MS"/>
              </a:rPr>
              <a:t>Pr</a:t>
            </a:r>
            <a:r>
              <a:rPr lang="en-GB" sz="800" dirty="0">
                <a:solidFill>
                  <a:srgbClr val="757575"/>
                </a:solidFill>
                <a:latin typeface="Arial Unicode MS"/>
                <a:cs typeface="Arial Unicode MS"/>
              </a:rPr>
              <a:t>edictio</a:t>
            </a:r>
            <a:r>
              <a:rPr lang="en-GB" sz="800" spc="10" dirty="0">
                <a:solidFill>
                  <a:srgbClr val="757575"/>
                </a:solidFill>
                <a:latin typeface="Arial Unicode MS"/>
                <a:cs typeface="Arial Unicode MS"/>
              </a:rPr>
              <a:t>n</a:t>
            </a:r>
            <a:r>
              <a:rPr lang="en-GB" sz="800" spc="-25" dirty="0">
                <a:solidFill>
                  <a:srgbClr val="757575"/>
                </a:solidFill>
                <a:latin typeface="Arial Unicode MS"/>
                <a:cs typeface="Arial Unicode MS"/>
              </a:rPr>
              <a:t> </a:t>
            </a:r>
            <a:r>
              <a:rPr lang="en-GB" sz="800" spc="-20" dirty="0">
                <a:solidFill>
                  <a:srgbClr val="757575"/>
                </a:solidFill>
                <a:latin typeface="Arial Unicode MS"/>
                <a:cs typeface="Arial Unicode MS"/>
              </a:rPr>
              <a:t>API</a:t>
            </a:r>
            <a:endParaRPr lang="en-GB" sz="800" dirty="0">
              <a:latin typeface="Arial Unicode MS"/>
              <a:cs typeface="Arial Unicode MS"/>
            </a:endParaRPr>
          </a:p>
        </p:txBody>
      </p:sp>
      <p:pic>
        <p:nvPicPr>
          <p:cNvPr id="72" name="object 117">
            <a:extLst>
              <a:ext uri="{FF2B5EF4-FFF2-40B4-BE49-F238E27FC236}">
                <a16:creationId xmlns:a16="http://schemas.microsoft.com/office/drawing/2014/main" id="{14C06A08-FDAA-5D43-92BD-9B62B9BD23BD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840037" y="4096783"/>
            <a:ext cx="294394" cy="324100"/>
          </a:xfrm>
          <a:prstGeom prst="rect">
            <a:avLst/>
          </a:prstGeom>
        </p:spPr>
      </p:pic>
      <p:pic>
        <p:nvPicPr>
          <p:cNvPr id="73" name="object 109">
            <a:extLst>
              <a:ext uri="{FF2B5EF4-FFF2-40B4-BE49-F238E27FC236}">
                <a16:creationId xmlns:a16="http://schemas.microsoft.com/office/drawing/2014/main" id="{21C97943-CCFB-A64B-81E0-511FB9CB8C05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241209" y="4162220"/>
            <a:ext cx="271474" cy="241319"/>
          </a:xfrm>
          <a:prstGeom prst="rect">
            <a:avLst/>
          </a:prstGeom>
        </p:spPr>
      </p:pic>
      <p:sp>
        <p:nvSpPr>
          <p:cNvPr id="77" name="object 91">
            <a:extLst>
              <a:ext uri="{FF2B5EF4-FFF2-40B4-BE49-F238E27FC236}">
                <a16:creationId xmlns:a16="http://schemas.microsoft.com/office/drawing/2014/main" id="{AC5755C1-F0C3-6748-B1CA-63BA7EDAD1E1}"/>
              </a:ext>
            </a:extLst>
          </p:cNvPr>
          <p:cNvSpPr txBox="1"/>
          <p:nvPr/>
        </p:nvSpPr>
        <p:spPr>
          <a:xfrm>
            <a:off x="6605773" y="3978837"/>
            <a:ext cx="2096380" cy="366767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60"/>
              </a:spcBef>
            </a:pPr>
            <a:endParaRPr lang="en-GB" sz="1000" dirty="0">
              <a:latin typeface="Arial Unicode MS"/>
              <a:cs typeface="Arial Unicode MS"/>
            </a:endParaRPr>
          </a:p>
          <a:p>
            <a:pPr marL="12700">
              <a:lnSpc>
                <a:spcPct val="100000"/>
              </a:lnSpc>
              <a:spcBef>
                <a:spcPts val="155"/>
              </a:spcBef>
            </a:pPr>
            <a:r>
              <a:rPr lang="en-GB" sz="1000" spc="-10" dirty="0">
                <a:solidFill>
                  <a:srgbClr val="757575"/>
                </a:solidFill>
                <a:latin typeface="Arial Unicode MS"/>
                <a:cs typeface="Arial Unicode MS"/>
              </a:rPr>
              <a:t>M</a:t>
            </a:r>
            <a:r>
              <a:rPr lang="en-GB" sz="1000" spc="-5" dirty="0">
                <a:solidFill>
                  <a:srgbClr val="757575"/>
                </a:solidFill>
                <a:latin typeface="Arial Unicode MS"/>
                <a:cs typeface="Arial Unicode MS"/>
              </a:rPr>
              <a:t>achin</a:t>
            </a:r>
            <a:r>
              <a:rPr lang="en-GB" sz="1000" dirty="0">
                <a:solidFill>
                  <a:srgbClr val="757575"/>
                </a:solidFill>
                <a:latin typeface="Arial Unicode MS"/>
                <a:cs typeface="Arial Unicode MS"/>
              </a:rPr>
              <a:t>e</a:t>
            </a:r>
            <a:r>
              <a:rPr sz="1000" spc="-10" dirty="0">
                <a:solidFill>
                  <a:srgbClr val="757575"/>
                </a:solidFill>
                <a:latin typeface="Arial Unicode MS"/>
                <a:cs typeface="Arial Unicode MS"/>
              </a:rPr>
              <a:t>Learning</a:t>
            </a:r>
            <a:endParaRPr sz="10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560830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2B0B8-4F8E-B743-BA5E-CB29061B0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714"/>
            <a:ext cx="10515600" cy="11198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                 Current APIs and tools used to extract data from POS 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07F82FF-C7D2-844F-B020-556E3E214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6424" y="2980533"/>
            <a:ext cx="726968" cy="469899"/>
          </a:xfr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F6D4D1C-5C2F-8648-ADE1-F0EF5488F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35864" y="2868906"/>
            <a:ext cx="2388865" cy="68699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610A9966-90C4-CC40-83FC-5EFE27CEC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76424" y="2275215"/>
            <a:ext cx="1781074" cy="593691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246FC138-FF9D-734D-AB83-A91293958E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864" y="2148123"/>
            <a:ext cx="583920" cy="655532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4B4F9F5-FC11-394E-B0DE-70218012A6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8328" y="3494979"/>
            <a:ext cx="1105314" cy="4182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2BD667-D3FD-4B4C-863E-F8E6CE9EA632}"/>
              </a:ext>
            </a:extLst>
          </p:cNvPr>
          <p:cNvSpPr txBox="1"/>
          <p:nvPr/>
        </p:nvSpPr>
        <p:spPr>
          <a:xfrm>
            <a:off x="1876424" y="1844042"/>
            <a:ext cx="7148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POS					API tools, RESTful API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7A665F4-7D60-0140-BE3F-AF29B33B5C16}"/>
              </a:ext>
            </a:extLst>
          </p:cNvPr>
          <p:cNvSpPr txBox="1"/>
          <p:nvPr/>
        </p:nvSpPr>
        <p:spPr>
          <a:xfrm>
            <a:off x="1784059" y="5613040"/>
            <a:ext cx="855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 sources such as https://</a:t>
            </a:r>
            <a:r>
              <a:rPr lang="en-US" dirty="0" err="1"/>
              <a:t>developer.fourth.com</a:t>
            </a:r>
            <a:r>
              <a:rPr lang="en-US" dirty="0"/>
              <a:t>/</a:t>
            </a:r>
            <a:r>
              <a:rPr lang="en-US" dirty="0" err="1"/>
              <a:t>en-gb</a:t>
            </a:r>
            <a:r>
              <a:rPr lang="en-US" dirty="0"/>
              <a:t>/docs/recipe-menu-engineering-export-</a:t>
            </a:r>
            <a:r>
              <a:rPr lang="en-US" dirty="0" err="1"/>
              <a:t>api</a:t>
            </a:r>
            <a:r>
              <a:rPr lang="en-US" dirty="0"/>
              <a:t>/guide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849CF5B-41B8-394B-9BDE-1321D06A82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84059" y="4033297"/>
            <a:ext cx="1240836" cy="59251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23260655-880A-8A42-A4A0-FAB8049216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9769" y="4639167"/>
            <a:ext cx="973873" cy="97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710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A100-068F-ED47-93B6-F2BE6EFB1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21" y="365125"/>
            <a:ext cx="11370365" cy="1325563"/>
          </a:xfrm>
        </p:spPr>
        <p:txBody>
          <a:bodyPr>
            <a:normAutofit/>
          </a:bodyPr>
          <a:lstStyle/>
          <a:p>
            <a:r>
              <a:rPr lang="en-US" sz="3200" dirty="0"/>
              <a:t>Transition to generic integration with POS; parameterize variables  by passing on identifiers (to get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273F0-A40E-AE4D-9DBF-E6B3C4D44D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List all potential POS/APIs from Iceland and other countries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 order to transition from particular (hard coded) to general,  determine standard fields required POS for data extracts such as:</a:t>
            </a:r>
          </a:p>
          <a:p>
            <a:pPr marL="0" indent="0">
              <a:buNone/>
            </a:pPr>
            <a:r>
              <a:rPr lang="en-US" dirty="0"/>
              <a:t>Potentially built in a </a:t>
            </a:r>
            <a:r>
              <a:rPr lang="en-US"/>
              <a:t>query builder </a:t>
            </a:r>
            <a:r>
              <a:rPr lang="en-US" dirty="0"/>
              <a:t>form with </a:t>
            </a:r>
            <a:r>
              <a:rPr lang="en-US" dirty="0" err="1"/>
              <a:t>firestore</a:t>
            </a:r>
            <a:r>
              <a:rPr lang="en-US" dirty="0"/>
              <a:t> data with parameters</a:t>
            </a:r>
          </a:p>
          <a:p>
            <a:pPr lvl="1"/>
            <a:r>
              <a:rPr lang="en-US" dirty="0"/>
              <a:t>Link API example for dk : GET /</a:t>
            </a:r>
            <a:r>
              <a:rPr lang="en-US" dirty="0" err="1"/>
              <a:t>api</a:t>
            </a:r>
            <a:r>
              <a:rPr lang="en-US" dirty="0"/>
              <a:t>/v1/product/transaction/{page}/{count}*</a:t>
            </a:r>
          </a:p>
          <a:p>
            <a:pPr lvl="1"/>
            <a:r>
              <a:rPr lang="en-US" dirty="0"/>
              <a:t>Tokens and Identifiers </a:t>
            </a:r>
          </a:p>
          <a:p>
            <a:pPr lvl="1"/>
            <a:r>
              <a:rPr lang="en-US" dirty="0"/>
              <a:t>Fields:</a:t>
            </a:r>
          </a:p>
          <a:p>
            <a:pPr lvl="2"/>
            <a:r>
              <a:rPr lang="en-US" dirty="0"/>
              <a:t>ID /Name</a:t>
            </a:r>
          </a:p>
          <a:p>
            <a:pPr lvl="2"/>
            <a:r>
              <a:rPr lang="en-US" dirty="0"/>
              <a:t>Date</a:t>
            </a:r>
          </a:p>
          <a:p>
            <a:pPr lvl="2"/>
            <a:r>
              <a:rPr lang="en-US" dirty="0"/>
              <a:t>Quantity sold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44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77B66-C870-8547-A7E6-3432C68FB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Create screen for visual feedback on  savings  and impact for app users (already wireframed)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1BAF10-CA46-6E4C-99FE-1BA7DE6BA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7602" y="1759048"/>
            <a:ext cx="3488083" cy="473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32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322</Words>
  <Application>Microsoft Macintosh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 Unicode MS</vt:lpstr>
      <vt:lpstr>Arial</vt:lpstr>
      <vt:lpstr>Calibri</vt:lpstr>
      <vt:lpstr>Calibri Light</vt:lpstr>
      <vt:lpstr>Office Theme</vt:lpstr>
      <vt:lpstr>           Is this still the plan? What is next? </vt:lpstr>
      <vt:lpstr> Greenbytes App : Firebase and Cloud Functions</vt:lpstr>
      <vt:lpstr>GCP, Firebase and Services on Managed VMs</vt:lpstr>
      <vt:lpstr>                  Current APIs and tools used to extract data from POS  </vt:lpstr>
      <vt:lpstr>Transition to generic integration with POS; parameterize variables  by passing on identifiers (to get data)</vt:lpstr>
      <vt:lpstr>Create screen for visual feedback on  savings  and impact for app users (already wireframed)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Traian Barbu-Smith</dc:creator>
  <cp:lastModifiedBy>Traian Barbu-Smith</cp:lastModifiedBy>
  <cp:revision>20</cp:revision>
  <dcterms:created xsi:type="dcterms:W3CDTF">2021-02-24T19:39:27Z</dcterms:created>
  <dcterms:modified xsi:type="dcterms:W3CDTF">2021-03-23T16:28:22Z</dcterms:modified>
</cp:coreProperties>
</file>